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508" r:id="rId4"/>
    <p:sldId id="509" r:id="rId5"/>
    <p:sldId id="510" r:id="rId6"/>
    <p:sldId id="511" r:id="rId7"/>
    <p:sldId id="512"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508"/>
            <p14:sldId id="509"/>
            <p14:sldId id="510"/>
            <p14:sldId id="511"/>
            <p14:sldId id="512"/>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II</a:t>
            </a:r>
            <a:br>
              <a:rPr lang="en-US" b="1" dirty="0" smtClean="0">
                <a:solidFill>
                  <a:srgbClr val="C00000"/>
                </a:solidFill>
              </a:rPr>
            </a:br>
            <a:r>
              <a:rPr lang="en-US" dirty="0"/>
              <a:t>Negotiating and Validating Requirements. </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Negotiating and Validating </a:t>
            </a:r>
            <a:r>
              <a:rPr lang="en-US" dirty="0" smtClean="0"/>
              <a:t>Requirements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893647"/>
          </a:xfrm>
          <a:prstGeom prst="rect">
            <a:avLst/>
          </a:prstGeom>
        </p:spPr>
        <p:txBody>
          <a:bodyPr wrap="square">
            <a:spAutoFit/>
          </a:bodyPr>
          <a:lstStyle/>
          <a:p>
            <a:pPr algn="just" fontAlgn="base"/>
            <a:r>
              <a:rPr lang="en-US" sz="2400" dirty="0"/>
              <a:t>Negotiating </a:t>
            </a:r>
            <a:r>
              <a:rPr lang="en-US" sz="2400" dirty="0" smtClean="0"/>
              <a:t>requirements</a:t>
            </a:r>
            <a:endParaRPr lang="en-US" sz="2400" dirty="0"/>
          </a:p>
          <a:p>
            <a:pPr algn="just" fontAlgn="base"/>
            <a:r>
              <a:rPr lang="en-US" sz="2400" dirty="0"/>
              <a:t>The inception, elicitation, and elaboration tasks in an ideal requirements engineering setting determine customer requirements in sufficient depth to proceed to later software engineering activities. You might have to negotiate with one or more stakeholders. Most of the time, stakeholders are expected to balance functionality, performance, and other product or system attributes against cost and time-to-market.</a:t>
            </a:r>
          </a:p>
          <a:p>
            <a:pPr algn="just" fontAlgn="base"/>
            <a:r>
              <a:rPr lang="en-US" sz="2400" dirty="0"/>
              <a:t>The goal of this discussion is to create a project plan that meets the objectives of stakeholders while also reflecting the real-world restrictions (e.g., time, personnel, and budget) imposed on the software team. The successful negotiations aim for a “win-win” outcome. </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Negotiating and Validating </a:t>
            </a:r>
            <a:r>
              <a:rPr lang="en-US" dirty="0" smtClean="0"/>
              <a:t>Requirements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893647"/>
          </a:xfrm>
          <a:prstGeom prst="rect">
            <a:avLst/>
          </a:prstGeom>
        </p:spPr>
        <p:txBody>
          <a:bodyPr wrap="square">
            <a:spAutoFit/>
          </a:bodyPr>
          <a:lstStyle/>
          <a:p>
            <a:pPr algn="just" fontAlgn="base"/>
            <a:r>
              <a:rPr lang="en-US" sz="2400" dirty="0"/>
              <a:t>That is, stakeholders, benefit from a system or product that meets the majority of their needs, while you benefit from working within realistic and reasonable budgets and schedules.</a:t>
            </a:r>
          </a:p>
          <a:p>
            <a:pPr algn="just" fontAlgn="base"/>
            <a:r>
              <a:rPr lang="en-US" sz="2400" dirty="0"/>
              <a:t>At the start of each software process iteration, </a:t>
            </a:r>
            <a:r>
              <a:rPr lang="en-US" sz="2400" i="1" dirty="0"/>
              <a:t>Boehm</a:t>
            </a:r>
            <a:r>
              <a:rPr lang="en-US" sz="2400" dirty="0"/>
              <a:t> defines a series of negotiating actions. Rather than defining a single customer communication activity, the following are defined</a:t>
            </a:r>
            <a:r>
              <a:rPr lang="en-US" sz="2400" dirty="0" smtClean="0"/>
              <a:t>:</a:t>
            </a:r>
          </a:p>
          <a:p>
            <a:pPr algn="just" fontAlgn="base"/>
            <a:endParaRPr lang="en-US" sz="2400" dirty="0" smtClean="0"/>
          </a:p>
          <a:p>
            <a:pPr algn="just" fontAlgn="base"/>
            <a:r>
              <a:rPr lang="en-US" sz="2400" dirty="0"/>
              <a:t>Identifying the major stakeholders in the system or subsystem.</a:t>
            </a:r>
          </a:p>
          <a:p>
            <a:pPr algn="just" fontAlgn="base"/>
            <a:r>
              <a:rPr lang="en-US" sz="2400" dirty="0"/>
              <a:t>Establishing the stakeholders’ “win conditions.”</a:t>
            </a:r>
          </a:p>
          <a:p>
            <a:pPr algn="just" fontAlgn="base"/>
            <a:r>
              <a:rPr lang="en-US" sz="2400" dirty="0"/>
              <a:t>Negotiation of the win conditions of the stakeholders in order to reconcile them into a set of win-win conditions for all people involved.</a:t>
            </a:r>
          </a:p>
          <a:p>
            <a:pPr algn="just" fontAlgn="base"/>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04089677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Negotiating and Validating </a:t>
            </a:r>
            <a:r>
              <a:rPr lang="en-US" dirty="0" smtClean="0"/>
              <a:t>Requirements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524315"/>
          </a:xfrm>
          <a:prstGeom prst="rect">
            <a:avLst/>
          </a:prstGeom>
        </p:spPr>
        <p:txBody>
          <a:bodyPr wrap="square">
            <a:spAutoFit/>
          </a:bodyPr>
          <a:lstStyle/>
          <a:p>
            <a:pPr algn="just" fontAlgn="base"/>
            <a:r>
              <a:rPr lang="en-US" sz="2400" dirty="0"/>
              <a:t>Validating Requirements</a:t>
            </a:r>
          </a:p>
          <a:p>
            <a:pPr algn="just" fontAlgn="base"/>
            <a:r>
              <a:rPr lang="en-US" sz="2400" dirty="0"/>
              <a:t>Each aspect of the requirements model is checked for consistency, omissions, and ambiguity as it is developed. The model’s requirements are </a:t>
            </a:r>
            <a:r>
              <a:rPr lang="en-US" sz="2400" dirty="0" err="1"/>
              <a:t>prioritised</a:t>
            </a:r>
            <a:r>
              <a:rPr lang="en-US" sz="2400" dirty="0"/>
              <a:t> by stakeholders and bundled into requirements packages that will be implemented as software increments.</a:t>
            </a:r>
          </a:p>
          <a:p>
            <a:pPr algn="just" fontAlgn="base"/>
            <a:r>
              <a:rPr lang="en-US" sz="2400" dirty="0"/>
              <a:t>The following questions are addressed by an examination of the requirements model:</a:t>
            </a:r>
          </a:p>
          <a:p>
            <a:pPr algn="just" fontAlgn="base"/>
            <a:r>
              <a:rPr lang="en-US" sz="2400" dirty="0"/>
              <a:t>Is each requirement aligned with the overall system/product objectives?</a:t>
            </a:r>
          </a:p>
          <a:p>
            <a:pPr algn="just" fontAlgn="base"/>
            <a:r>
              <a:rPr lang="en-US" sz="2400" dirty="0"/>
              <a:t>Were all requirements expressed at the appropriate level of abstraction? </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07218918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Negotiating and Validating </a:t>
            </a:r>
            <a:r>
              <a:rPr lang="en-US" dirty="0" smtClean="0"/>
              <a:t>Requirements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2677656"/>
          </a:xfrm>
          <a:prstGeom prst="rect">
            <a:avLst/>
          </a:prstGeom>
        </p:spPr>
        <p:txBody>
          <a:bodyPr wrap="square">
            <a:spAutoFit/>
          </a:bodyPr>
          <a:lstStyle/>
          <a:p>
            <a:pPr algn="just" fontAlgn="base"/>
            <a:r>
              <a:rPr lang="en-US" sz="2400" dirty="0"/>
              <a:t>Do some criteria, in other words, give a level of technical information that is inappropriate at this stage?</a:t>
            </a:r>
          </a:p>
          <a:p>
            <a:pPr algn="just" fontAlgn="base"/>
            <a:r>
              <a:rPr lang="en-US" sz="2400" dirty="0"/>
              <a:t>Is the requirement truly necessary, or is it an optional feature that may or may not be critical to the system’s goal?</a:t>
            </a:r>
          </a:p>
          <a:p>
            <a:pPr algn="just" fontAlgn="base"/>
            <a:r>
              <a:rPr lang="en-US" sz="2400" dirty="0"/>
              <a:t>Is each requirement well defined and unambiguous?</a:t>
            </a:r>
          </a:p>
          <a:p>
            <a:pPr algn="just" fontAlgn="base"/>
            <a:r>
              <a:rPr lang="en-US" sz="2400" dirty="0"/>
              <a:t>Is each requirement attributed? Is there a source noted for each requirement?</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120691690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Negotiating and Validating </a:t>
            </a:r>
            <a:r>
              <a:rPr lang="en-US" dirty="0" smtClean="0"/>
              <a:t>Requirements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893647"/>
          </a:xfrm>
          <a:prstGeom prst="rect">
            <a:avLst/>
          </a:prstGeom>
        </p:spPr>
        <p:txBody>
          <a:bodyPr wrap="square">
            <a:spAutoFit/>
          </a:bodyPr>
          <a:lstStyle/>
          <a:p>
            <a:pPr algn="just" fontAlgn="base"/>
            <a:r>
              <a:rPr lang="en-US" sz="2400" dirty="0"/>
              <a:t>Are there any requirements that conflict with others?</a:t>
            </a:r>
          </a:p>
          <a:p>
            <a:pPr algn="just" fontAlgn="base"/>
            <a:r>
              <a:rPr lang="en-US" sz="2400" dirty="0"/>
              <a:t>Is each requirement attainable in the technical environment in which the system or product will be housed?</a:t>
            </a:r>
          </a:p>
          <a:p>
            <a:pPr algn="just" fontAlgn="base"/>
            <a:r>
              <a:rPr lang="en-US" sz="2400" dirty="0"/>
              <a:t>Is each requirement, once implemented, testable?</a:t>
            </a:r>
          </a:p>
          <a:p>
            <a:pPr algn="just" fontAlgn="base"/>
            <a:r>
              <a:rPr lang="en-US" sz="2400" dirty="0"/>
              <a:t>Does the requirements model accurately represent the information, functionality, and </a:t>
            </a:r>
            <a:r>
              <a:rPr lang="en-US" sz="2400" dirty="0" err="1"/>
              <a:t>behaviour</a:t>
            </a:r>
            <a:r>
              <a:rPr lang="en-US" sz="2400" dirty="0"/>
              <a:t> of the system to be built?</a:t>
            </a:r>
          </a:p>
          <a:p>
            <a:pPr algn="just" fontAlgn="base"/>
            <a:r>
              <a:rPr lang="en-US" sz="2400" dirty="0"/>
              <a:t>Has the requirements model been “partitioned” in such a way that progressively more detailed information about the system is exposed?</a:t>
            </a:r>
          </a:p>
          <a:p>
            <a:pPr algn="just" fontAlgn="base"/>
            <a:r>
              <a:rPr lang="en-US" sz="2400" dirty="0"/>
              <a:t>Have requirements patterns been used to reduce the complexity of the requirements model?</a:t>
            </a:r>
          </a:p>
          <a:p>
            <a:pPr algn="just" fontAlgn="base"/>
            <a:r>
              <a:rPr lang="en-US" sz="2400" dirty="0"/>
              <a:t>Have all patterns been validated properly? Are all patterns in accordance with the requirements of the customers?</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107649052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Negotiating and Validating </a:t>
            </a:r>
            <a:r>
              <a:rPr lang="en-US" dirty="0" smtClean="0"/>
              <a:t>Requirements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893647"/>
          </a:xfrm>
          <a:prstGeom prst="rect">
            <a:avLst/>
          </a:prstGeom>
        </p:spPr>
        <p:txBody>
          <a:bodyPr wrap="square">
            <a:spAutoFit/>
          </a:bodyPr>
          <a:lstStyle/>
          <a:p>
            <a:pPr algn="just" fontAlgn="base"/>
            <a:r>
              <a:rPr lang="en-US" sz="2400" dirty="0"/>
              <a:t>Are there any requirements that conflict with others?</a:t>
            </a:r>
          </a:p>
          <a:p>
            <a:pPr algn="just" fontAlgn="base"/>
            <a:r>
              <a:rPr lang="en-US" sz="2400" dirty="0"/>
              <a:t>Is each requirement attainable in the technical environment in which the system or product will be housed?</a:t>
            </a:r>
          </a:p>
          <a:p>
            <a:pPr algn="just" fontAlgn="base"/>
            <a:r>
              <a:rPr lang="en-US" sz="2400" dirty="0"/>
              <a:t>Is each requirement, once implemented, testable?</a:t>
            </a:r>
          </a:p>
          <a:p>
            <a:pPr algn="just" fontAlgn="base"/>
            <a:r>
              <a:rPr lang="en-US" sz="2400" dirty="0"/>
              <a:t>Does the requirements model accurately represent the information, functionality, and </a:t>
            </a:r>
            <a:r>
              <a:rPr lang="en-US" sz="2400" dirty="0" err="1"/>
              <a:t>behaviour</a:t>
            </a:r>
            <a:r>
              <a:rPr lang="en-US" sz="2400" dirty="0"/>
              <a:t> of the system to be built?</a:t>
            </a:r>
          </a:p>
          <a:p>
            <a:pPr algn="just" fontAlgn="base"/>
            <a:r>
              <a:rPr lang="en-US" sz="2400" dirty="0"/>
              <a:t>Has the requirements model been “partitioned” in such a way that progressively more detailed information about the system is exposed?</a:t>
            </a:r>
          </a:p>
          <a:p>
            <a:pPr algn="just" fontAlgn="base"/>
            <a:r>
              <a:rPr lang="en-US" sz="2400" dirty="0"/>
              <a:t>Have requirements patterns been used to reduce the complexity of the requirements model?</a:t>
            </a:r>
          </a:p>
          <a:p>
            <a:pPr algn="just" fontAlgn="base"/>
            <a:r>
              <a:rPr lang="en-US" sz="2400" dirty="0"/>
              <a:t>Have all patterns been validated properly? Are all patterns in accordance with the requirements of the customers?</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56456865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568</Words>
  <Application>Microsoft Office PowerPoint</Application>
  <PresentationFormat>On-screen Show (4:3)</PresentationFormat>
  <Paragraphs>59</Paragraphs>
  <Slides>8</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Times New Roman</vt:lpstr>
      <vt:lpstr>Office Theme</vt:lpstr>
      <vt:lpstr>DR SNSRCAS, CBE  Software Engineering 21UCA408  II BCA B UNIT II Negotiating and Validating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320</cp:revision>
  <dcterms:created xsi:type="dcterms:W3CDTF">2006-08-16T00:00:00Z</dcterms:created>
  <dcterms:modified xsi:type="dcterms:W3CDTF">2024-01-28T15:49:36Z</dcterms:modified>
</cp:coreProperties>
</file>